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2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6" r:id="rId33"/>
    <p:sldId id="295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208-2CDB-443D-886E-1CC9E9BCDD06}" type="datetimeFigureOut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8DEF-1259-4326-9FFF-A6AB01E5A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22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208-2CDB-443D-886E-1CC9E9BCDD06}" type="datetimeFigureOut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8DEF-1259-4326-9FFF-A6AB01E5A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1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208-2CDB-443D-886E-1CC9E9BCDD06}" type="datetimeFigureOut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8DEF-1259-4326-9FFF-A6AB01E5A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30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208-2CDB-443D-886E-1CC9E9BCDD06}" type="datetimeFigureOut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8DEF-1259-4326-9FFF-A6AB01E5A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59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208-2CDB-443D-886E-1CC9E9BCDD06}" type="datetimeFigureOut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8DEF-1259-4326-9FFF-A6AB01E5A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13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208-2CDB-443D-886E-1CC9E9BCDD06}" type="datetimeFigureOut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8DEF-1259-4326-9FFF-A6AB01E5A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8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208-2CDB-443D-886E-1CC9E9BCDD06}" type="datetimeFigureOut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8DEF-1259-4326-9FFF-A6AB01E5A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58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208-2CDB-443D-886E-1CC9E9BCDD06}" type="datetimeFigureOut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8DEF-1259-4326-9FFF-A6AB01E5A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64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208-2CDB-443D-886E-1CC9E9BCDD06}" type="datetimeFigureOut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8DEF-1259-4326-9FFF-A6AB01E5A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4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208-2CDB-443D-886E-1CC9E9BCDD06}" type="datetimeFigureOut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8DEF-1259-4326-9FFF-A6AB01E5A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07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A208-2CDB-443D-886E-1CC9E9BCDD06}" type="datetimeFigureOut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8DEF-1259-4326-9FFF-A6AB01E5A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50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A208-2CDB-443D-886E-1CC9E9BCDD06}" type="datetimeFigureOut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68DEF-1259-4326-9FFF-A6AB01E5A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9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70299" y="532054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策略知識管理課程學習成效自我評估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826758" y="6139965"/>
            <a:ext cx="3240833" cy="37280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2013/12/25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5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5</a:t>
            </a:r>
            <a:r>
              <a:rPr lang="en-US" altLang="zh-TW" b="1" dirty="0" smtClean="0"/>
              <a:t>.</a:t>
            </a:r>
            <a:r>
              <a:rPr lang="en-US" altLang="zh-TW" b="1" dirty="0"/>
              <a:t> </a:t>
            </a:r>
            <a:r>
              <a:rPr lang="en-US" altLang="zh-TW" b="1" dirty="0" smtClean="0"/>
              <a:t>Quinn</a:t>
            </a:r>
            <a:r>
              <a:rPr lang="zh-TW" altLang="zh-TW" b="1" dirty="0" smtClean="0"/>
              <a:t>知識</a:t>
            </a:r>
            <a:r>
              <a:rPr lang="zh-TW" altLang="zh-TW" b="1" dirty="0"/>
              <a:t>四層次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387191"/>
              </p:ext>
            </p:extLst>
          </p:nvPr>
        </p:nvGraphicFramePr>
        <p:xfrm>
          <a:off x="595131" y="1582556"/>
          <a:ext cx="11106873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聽說過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學者的「知識四層次」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我理解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學者的知識四層次，並區分為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care-why, know-what, know-how, know-why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等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意涵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知識四層次的概念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應用於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組織中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分析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知識四層次對高階主管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(care-why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know-what)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及中低階主管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(know-how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know-why)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的影響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的知識四層次導入組織中，我知道如何藉由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理論與資訊蒐集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，滿足組織需求，將知識價值發揮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到最大化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我了解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知識四層次的意涵，並針對過去流程、技巧等不足之處，我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知道如何修正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檢討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，並於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日後展現出更好的表現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6</a:t>
            </a:r>
            <a:r>
              <a:rPr lang="en-US" altLang="zh-TW" b="1" dirty="0" smtClean="0"/>
              <a:t>.</a:t>
            </a:r>
            <a:r>
              <a:rPr lang="zh-TW" altLang="zh-TW" b="1" dirty="0"/>
              <a:t>概念圖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482377"/>
              </p:ext>
            </p:extLst>
          </p:nvPr>
        </p:nvGraphicFramePr>
        <p:xfrm>
          <a:off x="595131" y="1582556"/>
          <a:ext cx="11106873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聽說過「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概念圖」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我了解概念圖及其各樣符號的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意涵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我知道如何將概念圖的概念與作法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，應用於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知識的學習上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分析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人們應用概念圖在學習上的效率與優點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我知道如何藉由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理論與資訊蒐集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，並透過概念圖的形式來呈現，增加教育訓練學習成效，以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改善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滿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足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組織需求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我知道如何將自己所繪製的概念圖與同儕相互交流，並知道如何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檢討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修正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自身不足的地方，以創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新知識內容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3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7</a:t>
            </a:r>
            <a:r>
              <a:rPr lang="en-US" altLang="zh-TW" b="1" dirty="0" smtClean="0"/>
              <a:t>.</a:t>
            </a:r>
            <a:r>
              <a:rPr lang="zh-TW" altLang="zh-TW" b="1" dirty="0"/>
              <a:t>知識屬性分析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371730"/>
              </p:ext>
            </p:extLst>
          </p:nvPr>
        </p:nvGraphicFramePr>
        <p:xfrm>
          <a:off x="595131" y="1582556"/>
          <a:ext cx="11106873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聽說過「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知識屬性分析」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我知道知識屬性分析的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意涵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我知道如何將知識盤點的概念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應用於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組織中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分析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知識盤點後能夠為組織帶來哪些競爭優勢與幫助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透過知識屬性分析將組織的知識依策略性重要程度分類，我知道如何將無法確定之項目經由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理論與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蒐集資訊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，找到分類依據，同時滿足組織知識屬性分析需求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透過知識屬性分析，我知道如何列出我們不知道所不知道的，並分析出組織的經營知識缺口，加以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檢討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修正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5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8.</a:t>
            </a:r>
            <a:r>
              <a:rPr lang="zh-TW" altLang="zh-TW" b="1" dirty="0"/>
              <a:t>系統思考圖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732289"/>
              </p:ext>
            </p:extLst>
          </p:nvPr>
        </p:nvGraphicFramePr>
        <p:xfrm>
          <a:off x="595131" y="1582556"/>
          <a:ext cx="11106873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聽說過「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系統思考圖」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我知道系統思考圖及其各樣符號的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意涵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我知道如何將系統思考圖的概念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應用於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個人溝通或組織問題分析上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分析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系統思考圖運用在組織所帶來的優勢與幫助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我知道如何將自己想要表達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組織目前的現況，透過系統思考圖繪製出來，再經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理論與蒐集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來的資料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，滿足個人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組織需求，找到有效溝通與解決問題的方法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透過系統思考圖的呈現，我知道如何分析出個人、他人甚至是組織的現況，找到自我、他人、主管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的迷失，給予問題的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解決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檢討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，甚至是跳脫框架的思考。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0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9</a:t>
            </a:r>
            <a:r>
              <a:rPr lang="en-US" altLang="zh-TW" b="1" dirty="0" smtClean="0"/>
              <a:t>.</a:t>
            </a:r>
            <a:r>
              <a:rPr lang="zh-TW" altLang="zh-TW" b="1" dirty="0"/>
              <a:t>學習型組織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129348"/>
              </p:ext>
            </p:extLst>
          </p:nvPr>
        </p:nvGraphicFramePr>
        <p:xfrm>
          <a:off x="595131" y="1582556"/>
          <a:ext cx="11106873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聽說過「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學習型組織」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我理解學習型組織的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定義與意涵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我知道如何將學習型組織的概念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應用於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組織中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分析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有關組織成為學習型組織後的競爭優勢與風險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組織導入學習型組織後，我知道如何藉由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理論與資訊蒐集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，滿足並解決組織不同時點所遭遇的問題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我了解學習型組織的意涵與導入的必要性與非學習型組織之比較，並知道如何藉由回顧組織導入後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之現況，進行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檢視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改進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0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10</a:t>
            </a:r>
            <a:r>
              <a:rPr lang="en-US" altLang="zh-TW" b="1" dirty="0" smtClean="0"/>
              <a:t>.</a:t>
            </a:r>
            <a:r>
              <a:rPr lang="zh-TW" altLang="en-US" b="1" dirty="0" smtClean="0"/>
              <a:t>五項修</a:t>
            </a:r>
            <a:r>
              <a:rPr lang="zh-TW" altLang="en-US" b="1" dirty="0"/>
              <a:t>練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788013"/>
              </p:ext>
            </p:extLst>
          </p:nvPr>
        </p:nvGraphicFramePr>
        <p:xfrm>
          <a:off x="595131" y="1582556"/>
          <a:ext cx="11106873" cy="352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聽說過「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五項修練」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我知道要轉型成為學習型組織的五項修練之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意涵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我知道如何將五項修練的概念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應用於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組織中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分析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組織運用五項修練的競爭優勢與風險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對於組織轉型成為學習型組織中的五項修練，我知道如何藉由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理論與資訊蒐集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，將各項修練整合，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滿足並解決組織不同時點所遭遇的問題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我知道五項修練可以幫助心靈上的轉換，例如：組織從看部分轉為看整體，從無助的反應者轉為主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動的參與者，從現況作反應轉為創造未來等，並知道如何藉由回顧組織導入後之現況，進行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檢視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改進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8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11.</a:t>
            </a:r>
            <a:r>
              <a:rPr lang="zh-TW" altLang="zh-TW" b="1" dirty="0"/>
              <a:t>知識</a:t>
            </a:r>
            <a:r>
              <a:rPr lang="zh-TW" altLang="zh-TW" b="1" dirty="0" smtClean="0"/>
              <a:t>管理三</a:t>
            </a:r>
            <a:r>
              <a:rPr lang="zh-TW" altLang="zh-TW" b="1" dirty="0"/>
              <a:t>階段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61153"/>
              </p:ext>
            </p:extLst>
          </p:nvPr>
        </p:nvGraphicFramePr>
        <p:xfrm>
          <a:off x="595131" y="1582556"/>
          <a:ext cx="1110687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聽說過「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知識管理三階段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組織發展、組織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e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化、知識建立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我了解知識管理三階段發展模式的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意涵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我知道如何了解組織發展、組織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e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化、知識建立的概念，並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應用於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組織中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分析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關於組織從組織發展經由組織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e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化再到知識建立的進展過程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在知識管理三階段過程，我知道如何藉由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理論與資訊蒐集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，解決組織日後於轉換過程所遭遇的問題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對於組織內部知識管理不足的地方，我知道如何藉由回顧組織導入後之現況，進行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檢視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改進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12.</a:t>
            </a:r>
            <a:r>
              <a:rPr lang="zh-TW" altLang="zh-TW" b="1" dirty="0"/>
              <a:t>電腦輔助工具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972135"/>
              </p:ext>
            </p:extLst>
          </p:nvPr>
        </p:nvGraphicFramePr>
        <p:xfrm>
          <a:off x="595131" y="1582556"/>
          <a:ext cx="11245770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778"/>
                <a:gridCol w="10776992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聽說過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各項電腦輔助工具，例如：概念圖、系統思考圖、系統模擬等軟體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理解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本課程所教授的各項電腦輔助工具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知道如何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運用課程所教工具的特色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應用於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組織中，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如：教育訓練、溝通上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，並知道相關操作要點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分析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這些電腦工具對組織的幫助，並能幫助組織帶來好處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當組織遇到狀況時，我知道如何藉由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理論與資訊的蒐集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，並透過老師所教授的電腦輔助工具來呈現，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同時滿足與解決目前所遭遇的問題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我知道如何透過電腦輔助工具可以幫助組織內部的學習、溝通效率等優點，並且能夠增強我們的學習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成效與問題的分析，並進一步參考其他作品或資訊，達到自我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調整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修正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的效果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4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90686" y="2541165"/>
            <a:ext cx="4706074" cy="1325563"/>
          </a:xfrm>
        </p:spPr>
        <p:txBody>
          <a:bodyPr/>
          <a:lstStyle/>
          <a:p>
            <a:r>
              <a:rPr lang="zh-TW" altLang="en-US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情意領域學習成效</a:t>
            </a:r>
            <a:endParaRPr lang="zh-TW" altLang="en-US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4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59645" t="26142" r="9613" b="59148"/>
          <a:stretch/>
        </p:blipFill>
        <p:spPr>
          <a:xfrm>
            <a:off x="4178460" y="3881478"/>
            <a:ext cx="7916804" cy="22954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情意領域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情意領域（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affective domain</a:t>
            </a:r>
            <a:r>
              <a:rPr lang="zh-TW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）：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個人對於人、事、物的感覺、情緒、態度、興趣、價值、鑑賞等方面的學習，是指一種心理狀態或情緒的傾向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認同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接受 ：能夠接受該問題所提到的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延伸想法 ：對於問題的內容，還能產生其他想法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價值評定 ：能正確判斷該問題的價值觀是否正確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自我論述 ：能對於該問題提出的內容產生屬於自己的論述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論點內化 ：能將該問題的論點內化為自我的一貫原則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3693" y="324271"/>
            <a:ext cx="11726287" cy="3493264"/>
          </a:xfrm>
          <a:prstGeom prst="rect">
            <a:avLst/>
          </a:prstGeom>
          <a:noFill/>
          <a:ln w="10160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親愛的受訪者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您好：</a:t>
            </a:r>
            <a:endParaRPr kumimoji="0" lang="zh-TW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首先感謝 您願意撥冗填答此份問卷。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這是一份探查「概念圖對學生學習成效之影響」的研究，本研究係以策略知識管理課程的學生為研究對象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，研究結果可以提供老師做為課程進度</a:t>
            </a: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教學調整之依據。此外，本份問卷所蒐集到的資訊與數據僅供學術研究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之用，絕不會個別對外公開，請您放心填答。</a:t>
            </a:r>
            <a:endParaRPr kumimoji="0" lang="zh-TW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對於 您的協助，謹致誠摯謝忱。</a:t>
            </a:r>
            <a:endParaRPr kumimoji="0" lang="zh-TW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敬祝   平安  順心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								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693" y="3964126"/>
            <a:ext cx="6096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【第一部分】基本資料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學號：</a:t>
            </a:r>
            <a:r>
              <a:rPr lang="en-US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__________________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年齡：</a:t>
            </a:r>
            <a:r>
              <a:rPr lang="en-US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__________________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是否有工作</a:t>
            </a:r>
            <a:r>
              <a:rPr lang="en-US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實務經驗：□是 □否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家裡有無電腦：□有，且能上網</a:t>
            </a:r>
            <a:r>
              <a:rPr lang="en-US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□有，但不能上網</a:t>
            </a:r>
            <a:r>
              <a:rPr lang="en-US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□無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一週裡面，除上課以外，對本課程的投入時間：□</a:t>
            </a:r>
            <a:r>
              <a:rPr lang="en-US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小時以下 □</a:t>
            </a:r>
            <a:r>
              <a:rPr lang="en-US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3~5</a:t>
            </a:r>
            <a:r>
              <a:rPr lang="zh-TW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 □</a:t>
            </a:r>
            <a:r>
              <a:rPr lang="en-US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5~8</a:t>
            </a:r>
            <a:r>
              <a:rPr lang="zh-TW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 □</a:t>
            </a:r>
            <a:r>
              <a:rPr lang="en-US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TW" sz="16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小時以上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448550" y="2209800"/>
            <a:ext cx="5734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國立台灣科技大學 資訊管理研究所</a:t>
            </a: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指導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教授：李國光  博士     </a:t>
            </a: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究 生：石哲政  敬上</a:t>
            </a: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Email:frank23231@gmail.com</a:t>
            </a: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2013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83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1.</a:t>
            </a:r>
            <a:r>
              <a:rPr lang="zh-TW" altLang="en-US" b="1" dirty="0" smtClean="0"/>
              <a:t>知識經濟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100828"/>
              </p:ext>
            </p:extLst>
          </p:nvPr>
        </p:nvGraphicFramePr>
        <p:xfrm>
          <a:off x="606705" y="1860349"/>
          <a:ext cx="11106873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</a:t>
                      </a:r>
                      <a:r>
                        <a:rPr lang="en-US" altLang="zh-TW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21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世紀是知識經濟的時代，我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願意接受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知識經濟這樣的概念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在知識經濟的時代，我接受且願意針對其相關議題提出對組織有幫助的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組織應否採行知識經濟的觀念，並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掌握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知識經濟對組織的價值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知識經濟為組織帶來的優缺點，並願意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提出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各項改進方案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21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世紀是知識經濟的時代，我願意進一步將知識經濟的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論點內化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並帶領組織實踐知識經濟的趨勢，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以獲得價值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0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2</a:t>
            </a:r>
            <a:r>
              <a:rPr lang="en-US" altLang="zh-TW" b="1" dirty="0" smtClean="0"/>
              <a:t>.</a:t>
            </a:r>
            <a:r>
              <a:rPr lang="zh-TW" altLang="zh-TW" b="1" dirty="0"/>
              <a:t>組織三型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111343"/>
              </p:ext>
            </p:extLst>
          </p:nvPr>
        </p:nvGraphicFramePr>
        <p:xfrm>
          <a:off x="606705" y="1860349"/>
          <a:ext cx="11106873" cy="246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在組織三型的議題中，我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願意接受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現今所有產業均應轉型為學習型組織，甚至創新型組織的概念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對於組織三型，我接受且針對其相關議題提出對組織有幫助的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願意評估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組織應否採行學習型組織的觀念，並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掌握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組織的價值與效能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我瞭解組織三型，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願意論述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學習型組織為組織帶來的優缺點，並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願意提出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改進方案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我願意將組織三型的論點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進一步內化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，帶領組織轉型，朝組織目標邁進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0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3</a:t>
            </a:r>
            <a:r>
              <a:rPr lang="en-US" altLang="zh-TW" b="1" dirty="0" smtClean="0"/>
              <a:t>.</a:t>
            </a:r>
            <a:r>
              <a:rPr lang="zh-TW" altLang="zh-TW" b="1" dirty="0"/>
              <a:t>知識價值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702684"/>
              </p:ext>
            </p:extLst>
          </p:nvPr>
        </p:nvGraphicFramePr>
        <p:xfrm>
          <a:off x="606705" y="1860349"/>
          <a:ext cx="11106873" cy="246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願意接受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知識是現今組織最重要的資產，我們應妥善加以管理的概念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我認同知識是現今組織最重要的資產，並願意接受知識相關議題提出對組織有幫助的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盤點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組織內部知識，並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掌握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組織的知識，以創造更高價值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願意論述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知識價值帶給組織的幫助並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願意提出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改善方案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我願意將知識價值的論點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進一步內化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，帶領組織發展內部知識，達到知識價值最大化的成效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8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4</a:t>
            </a:r>
            <a:r>
              <a:rPr lang="en-US" altLang="zh-TW" b="1" dirty="0" smtClean="0"/>
              <a:t>.</a:t>
            </a:r>
            <a:r>
              <a:rPr lang="zh-TW" altLang="zh-TW" b="1" dirty="0"/>
              <a:t>工作與</a:t>
            </a:r>
            <a:r>
              <a:rPr lang="zh-TW" altLang="zh-TW" b="1" dirty="0" smtClean="0"/>
              <a:t>知識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經營</a:t>
            </a:r>
            <a:r>
              <a:rPr lang="zh-TW" altLang="zh-TW" b="1" dirty="0"/>
              <a:t>與知識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359308"/>
              </p:ext>
            </p:extLst>
          </p:nvPr>
        </p:nvGraphicFramePr>
        <p:xfrm>
          <a:off x="606705" y="1860349"/>
          <a:ext cx="11106873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願意接受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工作或經營應依據知識來執行，而非工作而工作的概念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其實在工作或經營的背後，我願意接受針對其相關議題，幫助組織提出工作、學習、知識相關流程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組織應否在經營上將知識分為操作型知識與策略型知識，並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掌握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公司的知識建構與管理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願意論述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工作與知識或經營與知識能為組織帶來的優點，並願意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提出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自己的改進方案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我能將工作與知識或經營與知識的觀念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進一步內化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，並將其理念導入組織中，帶領組織朝知識管理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邁進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0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5</a:t>
            </a:r>
            <a:r>
              <a:rPr lang="en-US" altLang="zh-TW" b="1" dirty="0" smtClean="0"/>
              <a:t>.</a:t>
            </a:r>
            <a:r>
              <a:rPr lang="en-US" altLang="zh-TW" b="1" dirty="0"/>
              <a:t> </a:t>
            </a:r>
            <a:r>
              <a:rPr lang="en-US" altLang="zh-TW" b="1" dirty="0" smtClean="0"/>
              <a:t>Quinn</a:t>
            </a:r>
            <a:r>
              <a:rPr lang="zh-TW" altLang="zh-TW" b="1" dirty="0" smtClean="0"/>
              <a:t>知識</a:t>
            </a:r>
            <a:r>
              <a:rPr lang="zh-TW" altLang="zh-TW" b="1" dirty="0"/>
              <a:t>四層次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02803"/>
              </p:ext>
            </p:extLst>
          </p:nvPr>
        </p:nvGraphicFramePr>
        <p:xfrm>
          <a:off x="606705" y="1860349"/>
          <a:ext cx="11106873" cy="291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願意接受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學者將知識區分為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care-why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know-what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know-how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know-why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等四種型態，其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中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care-why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know-what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屬策略型知識，其係由高階主管所構建，而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know-how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know-why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等操作型知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識則有中低階主管所構建的概念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對於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四層次的瞭解，我願意接受針對相關議題提出應用於組織內部的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組織應否採行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的四層次觀念，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掌握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組織的流程分析與管理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論述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四層次為組織流程帶來的優缺點，並願意提出改進方案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四層次的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論點進一步內化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，帶領組織找出問題點，進行分析與解決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0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6</a:t>
            </a:r>
            <a:r>
              <a:rPr lang="en-US" altLang="zh-TW" b="1" dirty="0" smtClean="0"/>
              <a:t>.</a:t>
            </a:r>
            <a:r>
              <a:rPr lang="zh-TW" altLang="zh-TW" b="1" dirty="0"/>
              <a:t>概念圖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752761"/>
              </p:ext>
            </p:extLst>
          </p:nvPr>
        </p:nvGraphicFramePr>
        <p:xfrm>
          <a:off x="606705" y="1860349"/>
          <a:ext cx="11106873" cy="246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願意接受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知識以概念圖的方式來呈現知識是很好的做法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透過概念圖，我願意接受針對概念圖相關議題激盪出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其他的想法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組織應否採行概念圖的方式表達，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掌握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組織學習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訓練成效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概念圖為組織帶來的優缺點，並能透過他人的概念圖作品，使組織有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改進的想法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我願意將概念圖的工具操作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進一步內化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，並將組織的知識透過概念圖來呈現知識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0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7</a:t>
            </a:r>
            <a:r>
              <a:rPr lang="en-US" altLang="zh-TW" b="1" dirty="0" smtClean="0"/>
              <a:t>.</a:t>
            </a:r>
            <a:r>
              <a:rPr lang="zh-TW" altLang="zh-TW" b="1" dirty="0"/>
              <a:t>知識屬性分析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82850"/>
              </p:ext>
            </p:extLst>
          </p:nvPr>
        </p:nvGraphicFramePr>
        <p:xfrm>
          <a:off x="606705" y="1860349"/>
          <a:ext cx="11106873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願意接受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知識屬性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或狀況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之盤點與分析是組織推動知識管理之前必要準備工作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我接受且願意針對知識屬性分析相關的議題，提出對組織有幫助的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組織應否採行知識屬性分析的觀念，並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掌握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組織的競爭優勢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知識屬性分析為組織帶來的優缺點，並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願意提出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改進方案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我願意將知識屬性分析的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論點進一步內化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，並將高階主管不知道而應該知道的知識列舉出來，帶領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組織找出關鍵成功要素，朝組織目標邁進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0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8</a:t>
            </a:r>
            <a:r>
              <a:rPr lang="en-US" altLang="zh-TW" b="1" dirty="0" smtClean="0"/>
              <a:t>.</a:t>
            </a:r>
            <a:r>
              <a:rPr lang="zh-TW" altLang="zh-TW" b="1" dirty="0"/>
              <a:t>系統思考圖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285115"/>
              </p:ext>
            </p:extLst>
          </p:nvPr>
        </p:nvGraphicFramePr>
        <p:xfrm>
          <a:off x="606705" y="1860349"/>
          <a:ext cx="11106873" cy="30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願意接受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其高階主管的知識主要是受其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care-why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know-what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的構成，我覺得「系統思考圖是描述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高階主管知識的好做法」之說法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我接受且願意透過系統思考圖來幫助溝通與激盪出解決問題的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組織應否採行系統思考圖的方式來描述高階主管的知識（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care-why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know-what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），並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掌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組織溝通與跳脫框架思考的能力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系統思考圖為組織帶來的優缺點，並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願意提出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原本自己沒有看到的問題點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我願意將系統思考圖的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理念進一步內化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，並願意使用系統思考圖來表達我對組織相關經營議題的各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項看法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0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9</a:t>
            </a:r>
            <a:r>
              <a:rPr lang="en-US" altLang="zh-TW" b="1" dirty="0" smtClean="0"/>
              <a:t>.</a:t>
            </a:r>
            <a:r>
              <a:rPr lang="zh-TW" altLang="zh-TW" b="1" dirty="0"/>
              <a:t>學習型組織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857868"/>
              </p:ext>
            </p:extLst>
          </p:nvPr>
        </p:nvGraphicFramePr>
        <p:xfrm>
          <a:off x="606705" y="1860349"/>
          <a:ext cx="11106873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願意接受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我的組織積極地轉型成為學習型組織的概念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我接受且願意針對學習型組織相關的議題，提出對組織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組織有幫助的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組織應否採行學習型組織的觀點，並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掌握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組織內部的運作與組織競爭優勢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學習型組織為組織帶來的優缺點，並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願意提出改進方案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我願意將學習型組織的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論點進一步內化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，並且主動帶領組織成為學習型組織，實踐組織目標，獲得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價值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8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10.</a:t>
            </a:r>
            <a:r>
              <a:rPr lang="zh-TW" altLang="zh-TW" b="1" dirty="0"/>
              <a:t>五項修練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453097"/>
              </p:ext>
            </p:extLst>
          </p:nvPr>
        </p:nvGraphicFramePr>
        <p:xfrm>
          <a:off x="606705" y="1860349"/>
          <a:ext cx="11106873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願意接受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彼得聖吉所提的五項修練，確實是組織要轉型成為學習型組織的重要做法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我接受且願意針對五項修練相關的議題，提出對組織有幫助的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組織應否採行五項修練的論點，並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掌握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努力學習與實現的方法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五項修練為組織帶來的優缺點，並願意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提出改進方案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我願意將五項修練的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論點進一步內化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，不斷的擴展創造未來的能量，培養全新、前瞻而開闊的思考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團隊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9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660" y="353550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作答說明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學習成效自我評估，分為三個領域，全部為單選題，請依據各主題所述之學習成效，勾選出一個最符合自己的選項。每一題都需作答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作答範例：以知識經濟為例，若受訪者選擇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，表示其學習成效超過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的程度而達到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的程度；若選擇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f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，表示其學習成效超過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a,b,c,d,e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的程度而達到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f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的程度。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3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11.</a:t>
            </a:r>
            <a:r>
              <a:rPr lang="zh-TW" altLang="zh-TW" b="1" dirty="0"/>
              <a:t>知識</a:t>
            </a:r>
            <a:r>
              <a:rPr lang="zh-TW" altLang="zh-TW" b="1" dirty="0" smtClean="0"/>
              <a:t>管理三</a:t>
            </a:r>
            <a:r>
              <a:rPr lang="zh-TW" altLang="zh-TW" b="1" dirty="0"/>
              <a:t>階段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808410"/>
              </p:ext>
            </p:extLst>
          </p:nvPr>
        </p:nvGraphicFramePr>
        <p:xfrm>
          <a:off x="606705" y="1860349"/>
          <a:ext cx="11106873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願意接受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知識管理三階段發展模式確實是組織推動知識管理的好作法之概念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對於知識管理三階段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組織發展、組織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e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化、知識建立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，我願意接受針對其相關議題提出對組織有幫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助的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知識管理三階段的論點，並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掌握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組織導入後所帶來的優勢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針對不同階段，我願意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該階段的優缺點，並願意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提出改進方法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我願意將知識管理三階段的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論點進一步內化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，帶領組織朝知識管理的制度邁進，創造組織的知識價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值 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3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12.</a:t>
            </a:r>
            <a:r>
              <a:rPr lang="zh-TW" altLang="zh-TW" b="1" dirty="0"/>
              <a:t>電腦輔助工具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096366"/>
              </p:ext>
            </p:extLst>
          </p:nvPr>
        </p:nvGraphicFramePr>
        <p:xfrm>
          <a:off x="606705" y="1860349"/>
          <a:ext cx="11106873" cy="246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願意接受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課堂上所教授的各項電腦輔助工具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我願意接受針對電腦輔助工具的議題提出對組織有幫助的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其他呈現方法或想法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組織應用電腦輔助工具，並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掌握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輔助工具帶給組織的競爭優勢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透過所學習的電腦輔助工具，我願意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這些工具能為組織帶來的優缺點並願意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提出改進方法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我願意將所學的電腦輔助工具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進一步內化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，應用於組織內，帶領組織實踐趨勢，獲得價值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6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0605" y="2610613"/>
            <a:ext cx="4879694" cy="1325563"/>
          </a:xfrm>
        </p:spPr>
        <p:txBody>
          <a:bodyPr/>
          <a:lstStyle/>
          <a:p>
            <a:r>
              <a:rPr lang="zh-TW" altLang="en-US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技能領域學習成效</a:t>
            </a:r>
            <a:endParaRPr lang="zh-TW" altLang="en-US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93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60077" t="24166" r="6143" b="55899"/>
          <a:stretch/>
        </p:blipFill>
        <p:spPr>
          <a:xfrm>
            <a:off x="5504142" y="4247909"/>
            <a:ext cx="6602976" cy="23612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技能領域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技能領域（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psychomotor domain</a:t>
            </a:r>
            <a:r>
              <a:rPr lang="zh-TW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）：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心理及動作的合併學習，以發展操作或動作的技巧。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知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覺 ：瞭解問題所描述的狀況為何，但無法進行實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 ：能完成問題所描述之狀況在實作之前的準備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動作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模仿操作 ：依循引導，完成問題所描述狀況進行實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熟練操作 ：能迅速準確地依照問題的描述進行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權宜操作 ：綜合所學，模擬類似情境的完成實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調適操作 ：能依據需求，依照問題的敘述自行實作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創新操作 ：能依據所學，創造多種與問題相似的程序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1.</a:t>
            </a:r>
            <a:r>
              <a:rPr lang="zh-TW" altLang="zh-TW" b="1" dirty="0"/>
              <a:t>知識經濟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021992"/>
              </p:ext>
            </p:extLst>
          </p:nvPr>
        </p:nvGraphicFramePr>
        <p:xfrm>
          <a:off x="838200" y="1825625"/>
          <a:ext cx="1051560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7"/>
                <a:gridCol w="1010373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如何導入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知識經濟的做法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我能提出組織由傳統經濟到知識經濟所面臨的問題，並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提前提出因應措施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依循前車之鑑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，找尋知識經濟適合的導入方法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迅速、確實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地處理組織導入知識經濟時所遭遇的實際問題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綜合對知識經濟的了解，我能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模擬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組織實行知識經濟時的不同情境，並於問題實際發生時，有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效解決問題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在組織導入知識經濟的過程中，無論遭遇何種困難，我都能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有效解決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針對組織導入知識經濟，依據過往經驗，我能提出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更創新且有效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的導入方式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9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2.</a:t>
            </a:r>
            <a:r>
              <a:rPr lang="zh-TW" altLang="zh-TW" b="1" dirty="0"/>
              <a:t>組織三型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023008"/>
              </p:ext>
            </p:extLst>
          </p:nvPr>
        </p:nvGraphicFramePr>
        <p:xfrm>
          <a:off x="838200" y="1825625"/>
          <a:ext cx="1051560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7"/>
                <a:gridCol w="1010373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我能分別提出組織三型的各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項內涵與差異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我能提出組織在轉型的過程所面臨的問題，並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提前制定出因應措施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依循前車之鑑，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尋找組織合適的轉型方法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迅速、確實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地解決組織遭遇轉型時所面對的實際問題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綜合對組織三型的了解，我能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模擬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組織實行組織轉型時的不同情境，並於問題實際發生時，有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效解決問題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在組織在轉型的過程中，無論遭遇何種困難，我都能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有效解決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針對組織轉型所產生的各種問題，依據過往經驗，我能提出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更創新且有效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的轉型方式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8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3</a:t>
            </a:r>
            <a:r>
              <a:rPr lang="en-US" altLang="zh-TW" b="1" dirty="0" smtClean="0"/>
              <a:t>.</a:t>
            </a:r>
            <a:r>
              <a:rPr lang="zh-TW" altLang="zh-TW" b="1" dirty="0"/>
              <a:t>知識價值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273858"/>
              </p:ext>
            </p:extLst>
          </p:nvPr>
        </p:nvGraphicFramePr>
        <p:xfrm>
          <a:off x="838200" y="1825625"/>
          <a:ext cx="1051560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7"/>
                <a:gridCol w="1010373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我能提出如何將知識價值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發揮價值最大化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的做法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我能提出組織將知識納入管理，獲得進一步價值的過程會面臨的問題，並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提前制定出因應措施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依循前車之鑑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，尋找組織合適的方法，並將知識納入管理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迅速、確實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地解決組織遭遇改變時所面對的實際問題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綜合對知識價值的了解，我能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模擬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組織實行知識納入管理時的不同情境，並於問題實際發生時，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有效解決問題，發揮價值最大化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面對組織在知識管理的過程中，無論遭遇何種困難，我都能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有效解決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針對組織知識納入管理所產生的各種問題，依據過往經驗，我能提出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更創新且有效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的解決方式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4</a:t>
            </a:r>
            <a:r>
              <a:rPr lang="en-US" altLang="zh-TW" b="1" dirty="0" smtClean="0"/>
              <a:t>.</a:t>
            </a:r>
            <a:r>
              <a:rPr lang="zh-TW" altLang="zh-TW" b="1" dirty="0"/>
              <a:t>工作與</a:t>
            </a:r>
            <a:r>
              <a:rPr lang="zh-TW" altLang="zh-TW" b="1" dirty="0" smtClean="0"/>
              <a:t>知識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經營</a:t>
            </a:r>
            <a:r>
              <a:rPr lang="zh-TW" altLang="zh-TW" b="1" dirty="0"/>
              <a:t>與知識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406468"/>
              </p:ext>
            </p:extLst>
          </p:nvPr>
        </p:nvGraphicFramePr>
        <p:xfrm>
          <a:off x="838200" y="1825625"/>
          <a:ext cx="1051560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7"/>
                <a:gridCol w="1010373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我能提出如何對於工作或經營，其背後所具有知識項目的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做法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我能提出組織要對照工作或經營背後的知識項目所面臨的問題，並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提前制定出因應措施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我能依循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前車之鑑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，尋找工作或經營背後合適知識項目的方法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迅速、確實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地解決組織遭遇問題時所面對的實際問題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綜合對工作或經營上的了解，我能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模擬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組織實行的不同情境，並於問題實際發生時，有效解決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問題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面對組織在工作或經營的過程中，無論遭遇何種困難，我都能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有效解決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針對組織工作或經營所產生的各種問題，依據過往經驗，我能提出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更創新且有效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的解決方式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6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5</a:t>
            </a:r>
            <a:r>
              <a:rPr lang="en-US" altLang="zh-TW" b="1" dirty="0" smtClean="0"/>
              <a:t>.</a:t>
            </a:r>
            <a:r>
              <a:rPr lang="en-US" altLang="zh-TW" b="1" dirty="0"/>
              <a:t> </a:t>
            </a:r>
            <a:r>
              <a:rPr lang="en-US" altLang="zh-TW" b="1" dirty="0" smtClean="0"/>
              <a:t>Quinn</a:t>
            </a:r>
            <a:r>
              <a:rPr lang="zh-TW" altLang="zh-TW" b="1" dirty="0" smtClean="0"/>
              <a:t>知識</a:t>
            </a:r>
            <a:r>
              <a:rPr lang="zh-TW" altLang="zh-TW" b="1" dirty="0"/>
              <a:t>四層次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07395"/>
              </p:ext>
            </p:extLst>
          </p:nvPr>
        </p:nvGraphicFramePr>
        <p:xfrm>
          <a:off x="838200" y="1825625"/>
          <a:ext cx="1051560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7"/>
                <a:gridCol w="1010373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如何導入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的知識四層次的做法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我能提出組織將流程對照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知識四層次的過程所面臨的問題，並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提前制定出因應措施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我能依循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前車之鑑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，尋找組織透過流程對照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知識四層次合適的方法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迅速、確實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地解決組織遭遇問題時所面對的實際問題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綜合對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知識四層次的了解，我能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模擬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組織實行於流程分析與管理時的不同情境，並於問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題實際發生時，有效解決問題</a:t>
                      </a:r>
                      <a:r>
                        <a:rPr lang="en-US" altLang="zh-TW" sz="1800" strike="sngStrik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組織在面對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知識四層次的分析中，無論遭遇何種困難，我都能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有效解決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針對組織在應用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Quinn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知識四層次所產生的各種問題，依據過往經驗，我能提出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更創新且有效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的導入方式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3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6</a:t>
            </a:r>
            <a:r>
              <a:rPr lang="en-US" altLang="zh-TW" b="1" dirty="0" smtClean="0"/>
              <a:t>.</a:t>
            </a:r>
            <a:r>
              <a:rPr lang="zh-TW" altLang="zh-TW" b="1" dirty="0"/>
              <a:t>概念圖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093170"/>
              </p:ext>
            </p:extLst>
          </p:nvPr>
        </p:nvGraphicFramePr>
        <p:xfrm>
          <a:off x="838200" y="1825625"/>
          <a:ext cx="1051560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7"/>
                <a:gridCol w="1010373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如何操作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概念圖工具的做法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我能提出在學習概念圖的過程所面臨的問題，並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提前做好因應措施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我能依循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前車之鑑（他人作品，組織案例等）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，尋找概念圖合適的學習方法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迅速、確實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地解決概念圖學習時所遭遇的實際問題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綜合對概念圖的了解，我能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模擬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組織實行不同情境，並於問題實際發生時，有效解決問題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面對概念圖的繪製過程中，無論遭遇何種困難，我都能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有效解決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針對概念圖的各種問題，依據過往經驗，我能提出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更創新且有效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的學習方式，並且可以確定畫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的完整與正確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90686" y="2552740"/>
            <a:ext cx="4810246" cy="1325563"/>
          </a:xfrm>
        </p:spPr>
        <p:txBody>
          <a:bodyPr/>
          <a:lstStyle/>
          <a:p>
            <a:r>
              <a:rPr lang="zh-TW" altLang="en-US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認知領域學習成效</a:t>
            </a:r>
            <a:endParaRPr lang="zh-TW" altLang="en-US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7</a:t>
            </a:r>
            <a:r>
              <a:rPr lang="en-US" altLang="zh-TW" b="1" dirty="0" smtClean="0"/>
              <a:t>.</a:t>
            </a:r>
            <a:r>
              <a:rPr lang="zh-TW" altLang="zh-TW" b="1" dirty="0"/>
              <a:t>知識屬性分析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146129"/>
              </p:ext>
            </p:extLst>
          </p:nvPr>
        </p:nvGraphicFramePr>
        <p:xfrm>
          <a:off x="838200" y="1825625"/>
          <a:ext cx="1051560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7"/>
                <a:gridCol w="1010373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如何應用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知識屬性分析的做法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我能提出組織在盤點知識項目的過程所面臨的問題，並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提前制定因應措施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我能依循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前車之鑑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，尋找組織在盤點知識項目合適的方法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迅速、確實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地解決知識屬性分析時，所遭遇的實際問題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綜合對知識屬性分析的瞭解，我能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模擬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組織實行於不同情境，並於問題實際發生時，有效解決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問題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面對知識屬性分析的過程，無論遭遇何種困難，我都能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有效解決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針對知識屬性分析的各種問題，依據過往經驗，我能提出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更創新且有效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的分析方式，創造公司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的競爭優勢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4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8</a:t>
            </a:r>
            <a:r>
              <a:rPr lang="en-US" altLang="zh-TW" b="1" dirty="0" smtClean="0"/>
              <a:t>.</a:t>
            </a:r>
            <a:r>
              <a:rPr lang="zh-TW" altLang="zh-TW" b="1" dirty="0"/>
              <a:t>系統思考圖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664172"/>
              </p:ext>
            </p:extLst>
          </p:nvPr>
        </p:nvGraphicFramePr>
        <p:xfrm>
          <a:off x="838200" y="1825625"/>
          <a:ext cx="1051560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7"/>
                <a:gridCol w="1010373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如何操作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系統思考圖工具的做法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我能提出在學習系統思考圖的過程所面臨的問題，並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提前做好因應措施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我能依循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前車之鑑（他人作品，組織案例等）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，尋找系統思考圖合適學習的方法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迅速、確實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地解決系統思考圖學習時，所所遭遇的實際問題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綜合對系統思考圖的了解，我能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模擬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組織實行於不同情境的方案或個人在溝通上題實際發生問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題時能，有效解決問題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面對系統思考圖的繪製過程中，無論遭遇何種困難，我都能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有效解決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針對系統思考圖的各種問題，依據過往經驗，我能提出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更創新且有效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的應用方式，並且可以確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定劃得完整與正確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9</a:t>
            </a:r>
            <a:r>
              <a:rPr lang="en-US" altLang="zh-TW" b="1" dirty="0" smtClean="0"/>
              <a:t>.</a:t>
            </a:r>
            <a:r>
              <a:rPr lang="zh-TW" altLang="zh-TW" b="1" dirty="0"/>
              <a:t>學習型組織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272632"/>
              </p:ext>
            </p:extLst>
          </p:nvPr>
        </p:nvGraphicFramePr>
        <p:xfrm>
          <a:off x="838200" y="1825625"/>
          <a:ext cx="1051560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7"/>
                <a:gridCol w="1010373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如何導入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學習型組織的做法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我能提出組織導入學習型組織所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面臨的問題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提前做好因應措施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我能依循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前車之鑑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，尋找組織合適的轉型方法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迅速、確實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地解決導入學習型組織時所遭遇的實際問題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綜合對學習型組織的了解， 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模擬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組織成功導入的成功方案，並於問題實際發生時，有效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解決問題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面對組織轉型的過程，無論遭遇何種困難，我都能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有效解決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針對組織導入所產生的各種問題，依據過往經驗，我能提出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更創新且有效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的導入方式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5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10.</a:t>
            </a:r>
            <a:r>
              <a:rPr lang="zh-TW" altLang="zh-TW" b="1" dirty="0"/>
              <a:t>五項修練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588829"/>
              </p:ext>
            </p:extLst>
          </p:nvPr>
        </p:nvGraphicFramePr>
        <p:xfrm>
          <a:off x="838200" y="1825625"/>
          <a:ext cx="1051560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7"/>
                <a:gridCol w="1010373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如何導入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五項修練的做法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我能提出組織導入學習型組織的五項修練所面臨的問題，並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提前做好因應措施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我能依循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前車之鑑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，尋找組織合適的轉型方法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迅速、確實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地解決應用學習型組織的五項修練時，所遭遇的實際問題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綜合對五項修練的了解， 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模擬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組織成功應用五項修練的方案，並於問題實際發生時，有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效解決問題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面對組織轉型的過程，無論遭遇何種困難，我都能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有效解決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針對組織導入所產生的各種問題，依據過往經驗，我能提出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更創新且有效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的導入方式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1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11.</a:t>
            </a:r>
            <a:r>
              <a:rPr lang="zh-TW" altLang="zh-TW" b="1" dirty="0"/>
              <a:t>知識</a:t>
            </a:r>
            <a:r>
              <a:rPr lang="zh-TW" altLang="zh-TW" b="1" dirty="0" smtClean="0"/>
              <a:t>管理三</a:t>
            </a:r>
            <a:r>
              <a:rPr lang="zh-TW" altLang="zh-TW" b="1" dirty="0"/>
              <a:t>階段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712646"/>
              </p:ext>
            </p:extLst>
          </p:nvPr>
        </p:nvGraphicFramePr>
        <p:xfrm>
          <a:off x="838200" y="1825625"/>
          <a:ext cx="1051560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7"/>
                <a:gridCol w="1010373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如何建立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知識管理三階段發展模式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組織發展、組織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e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化、知識建立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的做法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我能提出組織導入知識管理的三階段所面臨的問題，並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提前做好因應措施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我能依循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前車之鑑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，尋找組織知識管理的三階段合適的導入方法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迅速、確實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地解決導入知識管理時，所遭遇的實際問題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綜合對知識管理的了解， 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模擬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組織成功導入知識管理的方案，並於問題實際發生時，有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效解決問題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面對知識管理的導入過程，無論遭遇何種困難，我都能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有效解決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針對組織導入過程所產生的各種問題，依據過往經驗，我能提出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更創新且有效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的導入方式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3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12.</a:t>
            </a:r>
            <a:r>
              <a:rPr lang="zh-TW" altLang="zh-TW" b="1" dirty="0"/>
              <a:t>電腦輔助工具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738696"/>
              </p:ext>
            </p:extLst>
          </p:nvPr>
        </p:nvGraphicFramePr>
        <p:xfrm>
          <a:off x="838200" y="1825625"/>
          <a:ext cx="1051560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7"/>
                <a:gridCol w="1010373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如何操作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本課程所教授的各項電腦輔助工具的做法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我能提出學習新的電腦輔助工具所面臨的問題，並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提前做好因應措施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我能依循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前車之鑑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，尋找新的電腦輔助工具合適的學習方法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迅速、確實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地解決學習新工具時，所遭遇的實際問題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綜合對電腦輔助工具的了解， 我能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模擬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師長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主管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同儕的案例，並於問題實際發生時，有效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解決問題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面對電腦輔助工具的學習過程，無論遭遇何種困難，我都能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有效解決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(g)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針對學習電腦輔助工具的過程所產生的各種問題，依據過往經驗，我能提出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更創新且有效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的學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習方式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0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簡答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2557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最後，對於這學期本課程所採用的教材、工具、平台、概念圖、教學影片等運用，是否有不錯的建議與回饋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86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2372" y="2344396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非常感謝大家協助完成本問卷！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098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67744" t="46986" r="9868" b="35890"/>
          <a:stretch/>
        </p:blipFill>
        <p:spPr>
          <a:xfrm>
            <a:off x="5798142" y="3773347"/>
            <a:ext cx="6251103" cy="289736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認知領域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1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認知領域（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cognitive domain</a:t>
            </a:r>
            <a:r>
              <a:rPr lang="zh-TW" altLang="zh-TW" sz="1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：對於周遭人、事、物的記憶、知覺與評斷的過程，以及透過彼此過程得到的觀念與知識。</a:t>
            </a:r>
          </a:p>
          <a:p>
            <a:pPr>
              <a:lnSpc>
                <a:spcPct val="150000"/>
              </a:lnSpc>
            </a:pP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認識 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：聽過該問題所提及之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內容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理解 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：能理解問題所敘述的實際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涵義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應用 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：能將該問題的描述，應用於實際情境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分析 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：能分辨該問題與類似論述之不同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處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綜合 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：針對需求，知道何時該使用何種問題中所敘述的對應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論點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評鑑 </a:t>
            </a:r>
            <a:r>
              <a:rPr lang="zh-TW" altLang="zh-TW" sz="1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：能夠評斷該問題的</a:t>
            </a:r>
            <a:r>
              <a:rPr lang="zh-TW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使用價值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1.</a:t>
            </a:r>
            <a:r>
              <a:rPr lang="zh-TW" altLang="en-US" b="1" dirty="0" smtClean="0"/>
              <a:t>知識經濟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039709"/>
              </p:ext>
            </p:extLst>
          </p:nvPr>
        </p:nvGraphicFramePr>
        <p:xfrm>
          <a:off x="595131" y="1582556"/>
          <a:ext cx="11106873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</a:t>
                      </a:r>
                      <a:r>
                        <a:rPr lang="en-US" altLang="zh-TW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聽說過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「知識經濟」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sz="2000" kern="10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知道知識經濟的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意涵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</a:t>
                      </a:r>
                      <a:r>
                        <a:rPr lang="en-US" altLang="zh-TW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知道如何將知識經濟的概念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應用於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組織中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</a:t>
                      </a:r>
                      <a:r>
                        <a:rPr lang="en-US" altLang="zh-TW" sz="2000" kern="100" baseline="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知道如何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分析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有關組織導入知識經濟後的競爭優勢與風險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組織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導入知識經濟後，我知道如何藉由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理論與資訊蒐集，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滿足並解決組織不同時點所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遭遇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問題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了解知識經濟的意涵及其與傳統經濟之差異，並藉由回顧組織現況，知道導入後如何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檢視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改進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3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2.</a:t>
            </a:r>
            <a:r>
              <a:rPr lang="zh-TW" altLang="zh-TW" b="1" dirty="0"/>
              <a:t>組織三型態</a:t>
            </a:r>
            <a:endParaRPr lang="zh-TW" altLang="en-US" b="1" dirty="0"/>
          </a:p>
        </p:txBody>
      </p:sp>
      <p:graphicFrame>
        <p:nvGraphicFramePr>
          <p:cNvPr id="4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252014"/>
              </p:ext>
            </p:extLst>
          </p:nvPr>
        </p:nvGraphicFramePr>
        <p:xfrm>
          <a:off x="595130" y="1505493"/>
          <a:ext cx="11106873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聽說過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「效率、效益、創新三型態組織」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sz="18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知道如何</a:t>
                      </a:r>
                      <a:r>
                        <a:rPr lang="zh-TW" sz="18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分辨</a:t>
                      </a:r>
                      <a:r>
                        <a:rPr lang="zh-TW" sz="18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效率、效益、創新等三型態組織的意涵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針對</a:t>
                      </a:r>
                      <a:r>
                        <a:rPr lang="zh-TW" sz="18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不同組織，我知道如何分別將效率，效益與創新型組織的概念</a:t>
                      </a:r>
                      <a:r>
                        <a:rPr lang="zh-TW" sz="18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應用於</a:t>
                      </a:r>
                      <a:r>
                        <a:rPr lang="zh-TW" sz="18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組織中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</a:t>
                      </a:r>
                      <a:r>
                        <a:rPr lang="zh-TW" sz="18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如何</a:t>
                      </a:r>
                      <a:r>
                        <a:rPr lang="zh-TW" sz="18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分析</a:t>
                      </a:r>
                      <a:r>
                        <a:rPr lang="zh-TW" sz="18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組織從效率型到效益型再到創新型組織的進展過程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</a:t>
                      </a:r>
                      <a:r>
                        <a:rPr lang="zh-TW" sz="18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組織發展過程，我知道如何藉由</a:t>
                      </a:r>
                      <a:r>
                        <a:rPr lang="zh-TW" sz="18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理論與資訊蒐集</a:t>
                      </a:r>
                      <a:r>
                        <a:rPr lang="zh-TW" sz="18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，解決組織日後於轉換過程中所遭遇的問題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sz="18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了解組織透過效率產生效益而後創新的發展過程，並藉由轉型過程之回顧，知道如何進行</a:t>
                      </a:r>
                      <a:r>
                        <a:rPr lang="zh-TW" sz="18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檢視</a:t>
                      </a:r>
                      <a:r>
                        <a:rPr 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endParaRPr lang="en-US" altLang="zh-TW" sz="1800" b="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改進</a:t>
                      </a:r>
                      <a:r>
                        <a:rPr 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之做法</a:t>
                      </a:r>
                      <a:endParaRPr lang="zh-TW" sz="1800" b="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2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3</a:t>
            </a:r>
            <a:r>
              <a:rPr lang="en-US" altLang="zh-TW" b="1" dirty="0" smtClean="0"/>
              <a:t>.</a:t>
            </a:r>
            <a:r>
              <a:rPr lang="zh-TW" altLang="zh-TW" b="1" dirty="0"/>
              <a:t>知識價值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280488"/>
              </p:ext>
            </p:extLst>
          </p:nvPr>
        </p:nvGraphicFramePr>
        <p:xfrm>
          <a:off x="595131" y="1582556"/>
          <a:ext cx="11106873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聽說過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「知識價值」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我知道知識的</a:t>
                      </a:r>
                      <a:r>
                        <a:rPr lang="zh-TW" altLang="zh-TW" sz="1800" b="1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價值與意涵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我知道如何將知識價值的概念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運用於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組織中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分析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將知識價值導入組織後所能開創的價值與競爭優勢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組織開始重視知識價值時，我知道如何藉由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理論與資訊蒐集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，滿足組織需求，將知識價值發揮到最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大化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判斷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哪些知識對組織的發展是有幫助的，針對過去知識不足的地方知道如何進行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檢討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創造附加價值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，成為有效知識，並達成經營目標的一套有系統的規則或法則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4</a:t>
            </a:r>
            <a:r>
              <a:rPr lang="en-US" altLang="zh-TW" b="1" dirty="0" smtClean="0"/>
              <a:t>.</a:t>
            </a:r>
            <a:r>
              <a:rPr lang="zh-TW" altLang="zh-TW" b="1" dirty="0"/>
              <a:t>工作與</a:t>
            </a:r>
            <a:r>
              <a:rPr lang="zh-TW" altLang="zh-TW" b="1" dirty="0" smtClean="0"/>
              <a:t>知識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經營</a:t>
            </a:r>
            <a:r>
              <a:rPr lang="zh-TW" altLang="zh-TW" b="1" dirty="0"/>
              <a:t>與知識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113807"/>
              </p:ext>
            </p:extLst>
          </p:nvPr>
        </p:nvGraphicFramePr>
        <p:xfrm>
          <a:off x="595131" y="1582556"/>
          <a:ext cx="11106873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88"/>
                <a:gridCol w="1064388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單選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習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聽說過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「工作與知識、經營與知識」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理解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工作或經營的各項做法與程序是相當於知識的作業化與程序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我知道如何將工作或經營知識改善的概念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應用於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組織中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分析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工作或經營知識改善後，能夠為組織帶來哪些競爭優勢與風險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(e)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蒐集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一些過去知識改善成功的案例，經由統整，可以滿足與解決組織不同時點所遭遇的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問題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(f)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我了解知識改善的意涵及其改善前後之差異，並不斷的針對組織目前不足的地方，知道如何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檢視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8775" lvl="0" indent="-358775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改進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，並創新改善方案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4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6291</Words>
  <Application>Microsoft Office PowerPoint</Application>
  <PresentationFormat>寬螢幕</PresentationFormat>
  <Paragraphs>567</Paragraphs>
  <Slides>47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6" baseType="lpstr">
      <vt:lpstr>Adobe 黑体 Std R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策略知識管理課程學習成效自我評估</vt:lpstr>
      <vt:lpstr>PowerPoint 簡報</vt:lpstr>
      <vt:lpstr>作答說明</vt:lpstr>
      <vt:lpstr>認知領域學習成效</vt:lpstr>
      <vt:lpstr>認知領域</vt:lpstr>
      <vt:lpstr>1.知識經濟</vt:lpstr>
      <vt:lpstr>2.組織三型態</vt:lpstr>
      <vt:lpstr>3.知識價值</vt:lpstr>
      <vt:lpstr>4.工作與知識、經營與知識</vt:lpstr>
      <vt:lpstr>5. Quinn知識四層次</vt:lpstr>
      <vt:lpstr>6.概念圖</vt:lpstr>
      <vt:lpstr>7.知識屬性分析</vt:lpstr>
      <vt:lpstr>8.系統思考圖</vt:lpstr>
      <vt:lpstr>9.學習型組織</vt:lpstr>
      <vt:lpstr>10.五項修練</vt:lpstr>
      <vt:lpstr>11.知識管理三階段</vt:lpstr>
      <vt:lpstr>12.電腦輔助工具</vt:lpstr>
      <vt:lpstr>情意領域學習成效</vt:lpstr>
      <vt:lpstr>情意領域</vt:lpstr>
      <vt:lpstr>1.知識經濟</vt:lpstr>
      <vt:lpstr>2.組織三型</vt:lpstr>
      <vt:lpstr>3.知識價值</vt:lpstr>
      <vt:lpstr>4.工作與知識、經營與知識</vt:lpstr>
      <vt:lpstr>5. Quinn知識四層次</vt:lpstr>
      <vt:lpstr>6.概念圖</vt:lpstr>
      <vt:lpstr>7.知識屬性分析</vt:lpstr>
      <vt:lpstr>8.系統思考圖</vt:lpstr>
      <vt:lpstr>9.學習型組織</vt:lpstr>
      <vt:lpstr>10.五項修練</vt:lpstr>
      <vt:lpstr>11.知識管理三階段</vt:lpstr>
      <vt:lpstr>12.電腦輔助工具</vt:lpstr>
      <vt:lpstr>技能領域學習成效</vt:lpstr>
      <vt:lpstr>技能領域</vt:lpstr>
      <vt:lpstr>1.知識經濟</vt:lpstr>
      <vt:lpstr>2.組織三型</vt:lpstr>
      <vt:lpstr>3.知識價值</vt:lpstr>
      <vt:lpstr>4.工作與知識、經營與知識</vt:lpstr>
      <vt:lpstr>5. Quinn知識四層次</vt:lpstr>
      <vt:lpstr>6.概念圖</vt:lpstr>
      <vt:lpstr>7.知識屬性分析</vt:lpstr>
      <vt:lpstr>8.系統思考圖</vt:lpstr>
      <vt:lpstr>9.學習型組織</vt:lpstr>
      <vt:lpstr>10.五項修練</vt:lpstr>
      <vt:lpstr>11.知識管理三階段</vt:lpstr>
      <vt:lpstr>12.電腦輔助工具</vt:lpstr>
      <vt:lpstr>簡答</vt:lpstr>
      <vt:lpstr>非常感謝大家協助完成本問卷！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策略知識管理課程學習成效自我評估</dc:title>
  <dc:creator>frank</dc:creator>
  <cp:lastModifiedBy>user</cp:lastModifiedBy>
  <cp:revision>37</cp:revision>
  <dcterms:created xsi:type="dcterms:W3CDTF">2013-12-25T04:58:15Z</dcterms:created>
  <dcterms:modified xsi:type="dcterms:W3CDTF">2014-07-31T04:35:06Z</dcterms:modified>
</cp:coreProperties>
</file>